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38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8" r:id="rId32"/>
    <p:sldId id="317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TP" initials="D" lastIdx="1" clrIdx="0">
    <p:extLst>
      <p:ext uri="{19B8F6BF-5375-455C-9EA6-DF929625EA0E}">
        <p15:presenceInfo xmlns:p15="http://schemas.microsoft.com/office/powerpoint/2012/main" userId="DT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6117"/>
    <a:srgbClr val="66FFCC"/>
    <a:srgbClr val="FFFFFF"/>
    <a:srgbClr val="000E4C"/>
    <a:srgbClr val="FF00FF"/>
    <a:srgbClr val="2424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4-19T17:52:53.637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035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1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17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56614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56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083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341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44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046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32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7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34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685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33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11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3766C-B519-4D72-8BC6-D30BAF189B86}" type="datetimeFigureOut">
              <a:rPr lang="en-US" smtClean="0"/>
              <a:t>7/31/2024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D9D9A9-3ADD-4E5E-8055-17773AA83D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008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808038"/>
            <a:ext cx="9008076" cy="1586001"/>
          </a:xfrm>
        </p:spPr>
        <p:txBody>
          <a:bodyPr/>
          <a:lstStyle/>
          <a:p>
            <a:pPr algn="ctr"/>
            <a:br>
              <a:rPr lang="en-US" sz="4000">
                <a:latin typeface="Arial Black" panose="020B0A04020102020204" pitchFamily="34" charset="0"/>
              </a:rPr>
            </a:br>
            <a:br>
              <a:rPr lang="en-US" sz="4000">
                <a:latin typeface="Arial Black" panose="020B0A04020102020204" pitchFamily="34" charset="0"/>
              </a:rPr>
            </a:br>
            <a:r>
              <a:rPr lang="en-US" sz="4000">
                <a:latin typeface="Arial Black" panose="020B0A04020102020204" pitchFamily="34" charset="0"/>
              </a:rPr>
              <a:t>AWS &amp; AZURE</a:t>
            </a:r>
            <a:br>
              <a:rPr lang="en-US" sz="4000">
                <a:latin typeface="Arial Black" panose="020B0A04020102020204" pitchFamily="34" charset="0"/>
              </a:rPr>
            </a:br>
            <a:br>
              <a:rPr lang="en-US" sz="4000" dirty="0">
                <a:latin typeface="Arial Black" panose="020B0A04020102020204" pitchFamily="34" charset="0"/>
              </a:rPr>
            </a:b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Century Schoolbook" panose="02040604050505020304" pitchFamily="18" charset="0"/>
              </a:rPr>
              <a:t>Prepared By</a:t>
            </a:r>
          </a:p>
          <a:p>
            <a:r>
              <a:rPr lang="en-US" sz="3000" b="1" dirty="0" err="1">
                <a:latin typeface="Century Schoolbook" panose="02040604050505020304" pitchFamily="18" charset="0"/>
              </a:rPr>
              <a:t>Isysway</a:t>
            </a:r>
            <a:r>
              <a:rPr lang="en-US" sz="3000" b="1" dirty="0">
                <a:latin typeface="Century Schoolbook" panose="02040604050505020304" pitchFamily="18" charset="0"/>
              </a:rPr>
              <a:t> Technologies</a:t>
            </a:r>
          </a:p>
          <a:p>
            <a:endParaRPr lang="en-US" sz="3000" b="1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531" y="5082616"/>
            <a:ext cx="3291847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046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THE HYPERVISOR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854" y="2088292"/>
            <a:ext cx="12093145" cy="4769708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Century Schoolbook" panose="02040604050505020304" pitchFamily="18" charset="0"/>
              </a:rPr>
              <a:t>The software that creates and runs the virtualization is called HYPERVISOR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Century Schoolbook" panose="02040604050505020304" pitchFamily="18" charset="0"/>
              </a:rPr>
              <a:t>It allocates and controls the sharing of machine’s resources such as</a:t>
            </a:r>
          </a:p>
          <a:p>
            <a:pPr marL="0" indent="0" algn="just">
              <a:buNone/>
            </a:pPr>
            <a:r>
              <a:rPr lang="en-US" b="1" dirty="0">
                <a:latin typeface="Century Schoolbook" panose="02040604050505020304" pitchFamily="18" charset="0"/>
              </a:rPr>
              <a:t>					</a:t>
            </a:r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STORAGE SPACE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					RAM</a:t>
            </a:r>
          </a:p>
          <a:p>
            <a:pPr marL="0" indent="0" algn="just">
              <a:buNone/>
            </a:pPr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					CPU’S</a:t>
            </a:r>
            <a:r>
              <a:rPr lang="en-US" b="1" dirty="0">
                <a:latin typeface="Century Schoolbook" panose="02040604050505020304" pitchFamily="18" charset="0"/>
              </a:rPr>
              <a:t>	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b="1" dirty="0">
                <a:latin typeface="Century Schoolbook" panose="02040604050505020304" pitchFamily="18" charset="0"/>
              </a:rPr>
              <a:t>Two types of hypervisors is known as TYPE 1 Hypervisor &amp; TYPE 2 Hypervisor				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414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HYPERVISOR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289588" y="2261286"/>
            <a:ext cx="5902411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200" b="1" dirty="0">
                <a:latin typeface="Century Schoolbook" panose="02040604050505020304" pitchFamily="18" charset="0"/>
              </a:rPr>
              <a:t>	</a:t>
            </a:r>
            <a:r>
              <a:rPr lang="en-US" sz="22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        TYPE 1</a:t>
            </a:r>
          </a:p>
          <a:p>
            <a:pPr algn="just"/>
            <a:endParaRPr lang="en-US" sz="2200" b="1" dirty="0">
              <a:latin typeface="Century Schoolbook" panose="02040604050505020304" pitchFamily="18" charset="0"/>
            </a:endParaRPr>
          </a:p>
          <a:p>
            <a:pPr algn="just"/>
            <a:r>
              <a:rPr lang="en-US" sz="2200" b="1" dirty="0">
                <a:latin typeface="Century Schoolbook" panose="02040604050505020304" pitchFamily="18" charset="0"/>
              </a:rPr>
              <a:t>Type 1 HYPERVISOR installed on</a:t>
            </a:r>
          </a:p>
          <a:p>
            <a:pPr algn="just"/>
            <a:r>
              <a:rPr lang="en-US" sz="2200" b="1" dirty="0">
                <a:latin typeface="Century Schoolbook" panose="02040604050505020304" pitchFamily="18" charset="0"/>
              </a:rPr>
              <a:t>BARE METAL SERVER</a:t>
            </a:r>
          </a:p>
          <a:p>
            <a:pPr algn="just"/>
            <a:endParaRPr lang="en-US" sz="2200" b="1" dirty="0">
              <a:latin typeface="Century Schoolbook" panose="02040604050505020304" pitchFamily="18" charset="0"/>
            </a:endParaRPr>
          </a:p>
          <a:p>
            <a:pPr algn="just"/>
            <a:r>
              <a:rPr lang="en-US" sz="2200" b="1" dirty="0">
                <a:latin typeface="Century Schoolbook" panose="02040604050505020304" pitchFamily="18" charset="0"/>
              </a:rPr>
              <a:t>That means there is no existing operating system (or) any other</a:t>
            </a:r>
          </a:p>
          <a:p>
            <a:pPr algn="just"/>
            <a:r>
              <a:rPr lang="en-US" sz="2200" b="1" dirty="0">
                <a:latin typeface="Century Schoolbook" panose="02040604050505020304" pitchFamily="18" charset="0"/>
              </a:rPr>
              <a:t>Software on the machine</a:t>
            </a:r>
          </a:p>
          <a:p>
            <a:pPr algn="just"/>
            <a:endParaRPr lang="en-US" sz="2200" b="1" dirty="0">
              <a:latin typeface="Century Schoolbook" panose="02040604050505020304" pitchFamily="18" charset="0"/>
            </a:endParaRPr>
          </a:p>
          <a:p>
            <a:pPr algn="just"/>
            <a:r>
              <a:rPr lang="en-US" sz="2200" b="1" dirty="0">
                <a:latin typeface="Century Schoolbook" panose="02040604050505020304" pitchFamily="18" charset="0"/>
              </a:rPr>
              <a:t>Used for Hardware virtualization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17"/>
          <a:stretch/>
        </p:blipFill>
        <p:spPr>
          <a:xfrm>
            <a:off x="0" y="1967548"/>
            <a:ext cx="6289589" cy="57888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50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TYPE 1 HYPERVISOR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854" y="2051222"/>
            <a:ext cx="12093145" cy="4806778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latin typeface="Century Schoolbook" panose="02040604050505020304" pitchFamily="18" charset="0"/>
              </a:rPr>
              <a:t>In order to create a VM with a Type 1 hypervisor we start out with</a:t>
            </a:r>
          </a:p>
          <a:p>
            <a:pPr lvl="3" algn="just"/>
            <a:r>
              <a:rPr lang="en-US" sz="26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SERVER CASE</a:t>
            </a:r>
          </a:p>
          <a:p>
            <a:pPr lvl="3" algn="just"/>
            <a:r>
              <a:rPr lang="en-US" sz="26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HARDWARES SUCH AS</a:t>
            </a:r>
          </a:p>
          <a:p>
            <a:pPr marL="1371617" lvl="3" indent="0" algn="just">
              <a:buNone/>
            </a:pPr>
            <a:r>
              <a:rPr lang="en-US" sz="26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	MOTHERBARD</a:t>
            </a:r>
          </a:p>
          <a:p>
            <a:pPr marL="1371617" lvl="3" indent="0" algn="just">
              <a:buNone/>
            </a:pPr>
            <a:r>
              <a:rPr lang="en-US" sz="26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	CPU</a:t>
            </a:r>
          </a:p>
          <a:p>
            <a:pPr marL="1371617" lvl="3" indent="0" algn="just">
              <a:buNone/>
            </a:pPr>
            <a:r>
              <a:rPr lang="en-US" sz="26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	RAM</a:t>
            </a:r>
          </a:p>
          <a:p>
            <a:pPr marL="1371617" lvl="3" indent="0" algn="just">
              <a:buNone/>
            </a:pPr>
            <a:r>
              <a:rPr lang="en-US" sz="26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	HARD DISK DRIVES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65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TYPE 1 HYPERVISOR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989438"/>
            <a:ext cx="12191999" cy="48685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latin typeface="Century Schoolbook" panose="02040604050505020304" pitchFamily="18" charset="0"/>
              </a:rPr>
              <a:t>After build our server hardware next step is to install type 1 hypervisor on top of ours </a:t>
            </a:r>
            <a:r>
              <a:rPr lang="en-US" sz="2800" b="1" dirty="0" err="1">
                <a:latin typeface="Century Schoolbook" panose="02040604050505020304" pitchFamily="18" charset="0"/>
              </a:rPr>
              <a:t>baremetal</a:t>
            </a:r>
            <a:r>
              <a:rPr lang="en-US" sz="2800" b="1" dirty="0">
                <a:latin typeface="Century Schoolbook" panose="02040604050505020304" pitchFamily="18" charset="0"/>
              </a:rPr>
              <a:t> server.</a:t>
            </a:r>
          </a:p>
          <a:p>
            <a:pPr marL="0" indent="0">
              <a:buNone/>
            </a:pPr>
            <a:endParaRPr lang="en-US" sz="2800" b="1" dirty="0">
              <a:latin typeface="Century Schoolbook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latin typeface="Century Schoolbook" panose="02040604050505020304" pitchFamily="18" charset="0"/>
              </a:rPr>
              <a:t>So we can create and manage VM’s .</a:t>
            </a:r>
          </a:p>
          <a:p>
            <a:pPr marL="0" indent="0">
              <a:buNone/>
            </a:pPr>
            <a:endParaRPr lang="en-US" sz="2800" b="1" dirty="0">
              <a:latin typeface="Century Schoolbook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latin typeface="Century Schoolbook" panose="02040604050505020304" pitchFamily="18" charset="0"/>
              </a:rPr>
              <a:t>The hypervisor will allocates the server hardware resources, installing different OS and installing different applications.</a:t>
            </a:r>
          </a:p>
          <a:p>
            <a:pPr marL="0" indent="0">
              <a:buNone/>
            </a:pPr>
            <a:endParaRPr lang="en-US" sz="2800" b="1" dirty="0">
              <a:latin typeface="Century Schoolbook" panose="020406040505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>
                <a:latin typeface="Century Schoolbook" panose="02040604050505020304" pitchFamily="18" charset="0"/>
              </a:rPr>
              <a:t>Mainly used in ENTERPRISE DATACENTER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51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TYPE 1 HYPERVISOR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0321" y="2336873"/>
            <a:ext cx="10416047" cy="3448275"/>
          </a:xfrm>
        </p:spPr>
        <p:txBody>
          <a:bodyPr/>
          <a:lstStyle/>
          <a:p>
            <a:r>
              <a:rPr lang="en-US" dirty="0">
                <a:latin typeface="Century Schoolbook" panose="02040604050505020304" pitchFamily="18" charset="0"/>
              </a:rPr>
              <a:t>Some of the examples for type 1</a:t>
            </a:r>
            <a:r>
              <a:rPr lang="en-US" b="1" dirty="0">
                <a:latin typeface="Century Schoolbook" panose="02040604050505020304" pitchFamily="18" charset="0"/>
              </a:rPr>
              <a:t> HYPERVISOR</a:t>
            </a:r>
          </a:p>
          <a:p>
            <a:pPr marL="0" indent="0">
              <a:buNone/>
            </a:pPr>
            <a:r>
              <a:rPr lang="en-US" b="1" dirty="0">
                <a:latin typeface="Century Schoolbook" panose="02040604050505020304" pitchFamily="18" charset="0"/>
              </a:rPr>
              <a:t>		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8" y="3532922"/>
            <a:ext cx="2136531" cy="12475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374171" y="4640385"/>
            <a:ext cx="2228851" cy="422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CITRIX XEN SERVER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18" y="3436210"/>
            <a:ext cx="2534382" cy="120499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36649" y="4647224"/>
            <a:ext cx="1705708" cy="422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VMWARE ESXI</a:t>
            </a:r>
          </a:p>
        </p:txBody>
      </p:sp>
      <p:sp>
        <p:nvSpPr>
          <p:cNvPr id="9" name="Rectangle 8"/>
          <p:cNvSpPr/>
          <p:nvPr/>
        </p:nvSpPr>
        <p:spPr>
          <a:xfrm>
            <a:off x="7962955" y="4640385"/>
            <a:ext cx="2781413" cy="422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/>
              <a:t>MICROSOFT HYPER-V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906" y="3467547"/>
            <a:ext cx="3301512" cy="11423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401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TYPE 2 HYPERVISOR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15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08574" y="2236573"/>
            <a:ext cx="53834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</a:t>
            </a:r>
            <a:r>
              <a:rPr lang="en-US" b="1" dirty="0">
                <a:latin typeface="Century Schoolbook" panose="02040604050505020304" pitchFamily="18" charset="0"/>
              </a:rPr>
              <a:t>	TYPE 2</a:t>
            </a:r>
          </a:p>
          <a:p>
            <a:endParaRPr lang="en-US" sz="2400" b="1" dirty="0">
              <a:latin typeface="Century Schoolbook" panose="02040604050505020304" pitchFamily="18" charset="0"/>
            </a:endParaRPr>
          </a:p>
          <a:p>
            <a:r>
              <a:rPr lang="en-US" sz="2400" b="1" dirty="0">
                <a:latin typeface="Century Schoolbook" panose="02040604050505020304" pitchFamily="18" charset="0"/>
              </a:rPr>
              <a:t>Type 1 HYPERVISOR installed and runs on the top of an existing operating system </a:t>
            </a:r>
          </a:p>
          <a:p>
            <a:endParaRPr lang="en-US" sz="2400" b="1" dirty="0">
              <a:latin typeface="Century Schoolbook" panose="02040604050505020304" pitchFamily="18" charset="0"/>
            </a:endParaRPr>
          </a:p>
          <a:p>
            <a:r>
              <a:rPr lang="en-US" sz="2400" b="1" dirty="0">
                <a:latin typeface="Century Schoolbook" panose="02040604050505020304" pitchFamily="18" charset="0"/>
              </a:rPr>
              <a:t>Mostly used for OS virtualization</a:t>
            </a:r>
          </a:p>
          <a:p>
            <a:endParaRPr lang="en-US" sz="2400" b="1" dirty="0">
              <a:latin typeface="Century Schoolbook" panose="02040604050505020304" pitchFamily="18" charset="0"/>
            </a:endParaRPr>
          </a:p>
          <a:p>
            <a:r>
              <a:rPr lang="en-US" sz="2400" b="1" dirty="0">
                <a:latin typeface="Century Schoolbook" panose="02040604050505020304" pitchFamily="18" charset="0"/>
              </a:rPr>
              <a:t>Quick and easy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8" y="2092220"/>
            <a:ext cx="6144334" cy="4679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55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TYPE 2 HYPERVISOR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2038864"/>
            <a:ext cx="12191999" cy="4720281"/>
          </a:xfrm>
        </p:spPr>
        <p:txBody>
          <a:bodyPr>
            <a:normAutofit/>
          </a:bodyPr>
          <a:lstStyle/>
          <a:p>
            <a:r>
              <a:rPr lang="en-US" sz="2600" b="1" dirty="0">
                <a:latin typeface="Century Schoolbook" panose="02040604050505020304" pitchFamily="18" charset="0"/>
              </a:rPr>
              <a:t>It’s installed and runs on  the top of an operating system</a:t>
            </a:r>
          </a:p>
          <a:p>
            <a:r>
              <a:rPr lang="en-US" sz="2600" b="1" dirty="0">
                <a:latin typeface="Century Schoolbook" panose="02040604050505020304" pitchFamily="18" charset="0"/>
              </a:rPr>
              <a:t>Typically used in personal computers </a:t>
            </a:r>
          </a:p>
          <a:p>
            <a:r>
              <a:rPr lang="en-US" sz="2600" b="1" dirty="0">
                <a:latin typeface="Century Schoolbook" panose="02040604050505020304" pitchFamily="18" charset="0"/>
              </a:rPr>
              <a:t>Mainly used to test new software for research purposes </a:t>
            </a:r>
          </a:p>
          <a:p>
            <a:r>
              <a:rPr lang="en-US" sz="2600" b="1" dirty="0">
                <a:latin typeface="Century Schoolbook" panose="02040604050505020304" pitchFamily="18" charset="0"/>
              </a:rPr>
              <a:t>Try out and test different operating systems.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764" y="753227"/>
            <a:ext cx="9613861" cy="1080938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TYPE 2 HYPERVISOR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0" y="2620108"/>
            <a:ext cx="2936628" cy="22024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56139" y="4922121"/>
            <a:ext cx="2311546" cy="37084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Oracle </a:t>
            </a:r>
            <a:r>
              <a:rPr lang="en-US" b="1" dirty="0" err="1"/>
              <a:t>VirtualBox</a:t>
            </a:r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046" y="3021677"/>
            <a:ext cx="3938724" cy="943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03884" y="4932483"/>
            <a:ext cx="2549769" cy="3604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Microsoft Virtual PC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1639" y="2531351"/>
            <a:ext cx="2137362" cy="213736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077656" y="4932483"/>
            <a:ext cx="2549769" cy="36048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VM	workstation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85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Benefits of Virtualization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>
          <a:xfrm>
            <a:off x="0" y="1964724"/>
            <a:ext cx="12192000" cy="4893276"/>
          </a:xfrm>
        </p:spPr>
        <p:txBody>
          <a:bodyPr>
            <a:normAutofit/>
          </a:bodyPr>
          <a:lstStyle/>
          <a:p>
            <a:pPr marL="1033463" lvl="0" indent="-403225" algn="just"/>
            <a:r>
              <a:rPr lang="en-US" sz="22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Cost Savings: </a:t>
            </a:r>
            <a:r>
              <a:rPr lang="en-US" sz="2200" b="1" dirty="0">
                <a:latin typeface="Century Schoolbook" panose="02040604050505020304" pitchFamily="18" charset="0"/>
              </a:rPr>
              <a:t>Virtualization reduces hardware costs, data center space, and energy consumption by consolidating resources and improving utilization.</a:t>
            </a:r>
          </a:p>
          <a:p>
            <a:pPr marL="1033463" lvl="0" indent="-403225" algn="just"/>
            <a:r>
              <a:rPr lang="en-US" sz="22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Increased Flexibility: </a:t>
            </a:r>
            <a:r>
              <a:rPr lang="en-US" sz="2200" b="1" dirty="0">
                <a:latin typeface="Century Schoolbook" panose="02040604050505020304" pitchFamily="18" charset="0"/>
              </a:rPr>
              <a:t>Virtualization enables dynamic allocation of resources, making it easier to scale up or down based on workload demands.</a:t>
            </a:r>
          </a:p>
          <a:p>
            <a:pPr marL="1033463" lvl="0" indent="-403225" algn="just"/>
            <a:r>
              <a:rPr lang="en-US" sz="22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Improved Management: </a:t>
            </a:r>
            <a:r>
              <a:rPr lang="en-US" sz="2200" b="1" dirty="0">
                <a:latin typeface="Century Schoolbook" panose="02040604050505020304" pitchFamily="18" charset="0"/>
              </a:rPr>
              <a:t>Virtualization simplifies IT management through centralized administration, automation, and easier backup and recovery.</a:t>
            </a:r>
          </a:p>
          <a:p>
            <a:pPr marL="1033463" lvl="0" indent="-403225" algn="just"/>
            <a:r>
              <a:rPr lang="en-US" sz="22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Enhanced Security: </a:t>
            </a:r>
            <a:r>
              <a:rPr lang="en-US" sz="2200" b="1" dirty="0">
                <a:latin typeface="Century Schoolbook" panose="02040604050505020304" pitchFamily="18" charset="0"/>
              </a:rPr>
              <a:t>Virtualization allows for isolation of virtual machines (VMs), providing improved security and reducing the risk of data breaches.</a:t>
            </a:r>
          </a:p>
          <a:p>
            <a:pPr marL="1033463" lvl="0" indent="-403225" algn="just"/>
            <a:r>
              <a:rPr lang="en-US" sz="22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Business Continuity: </a:t>
            </a:r>
            <a:r>
              <a:rPr lang="en-US" sz="2200" b="1" dirty="0">
                <a:latin typeface="Century Schoolbook" panose="02040604050505020304" pitchFamily="18" charset="0"/>
              </a:rPr>
              <a:t>Virtualization enables disaster recovery and business continuity by facilitating VM migration and replication to other physical hosts.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4443" y="5844221"/>
            <a:ext cx="2027557" cy="202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38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34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391" y="5509876"/>
            <a:ext cx="2696247" cy="269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2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Day-1 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b="1" dirty="0">
                <a:latin typeface="Century Schoolbook" panose="02040604050505020304" pitchFamily="18" charset="0"/>
              </a:rPr>
              <a:t>Introduction about Virtualization</a:t>
            </a:r>
          </a:p>
          <a:p>
            <a:r>
              <a:rPr lang="en-US" sz="2600" b="1" dirty="0">
                <a:latin typeface="Century Schoolbook" panose="02040604050505020304" pitchFamily="18" charset="0"/>
              </a:rPr>
              <a:t>Introduction about Cloud Computing</a:t>
            </a:r>
          </a:p>
          <a:p>
            <a:r>
              <a:rPr lang="en-US" sz="2600" b="1" dirty="0">
                <a:latin typeface="Century Schoolbook" panose="02040604050505020304" pitchFamily="18" charset="0"/>
              </a:rPr>
              <a:t> Overview of AWS</a:t>
            </a:r>
          </a:p>
          <a:p>
            <a:r>
              <a:rPr lang="en-US" sz="2600" b="1" dirty="0">
                <a:latin typeface="Century Schoolbook" panose="02040604050505020304" pitchFamily="18" charset="0"/>
              </a:rPr>
              <a:t>History and Evolution of AWS</a:t>
            </a:r>
          </a:p>
          <a:p>
            <a:r>
              <a:rPr lang="en-US" sz="2600" b="1" dirty="0">
                <a:latin typeface="Century Schoolbook" panose="02040604050505020304" pitchFamily="18" charset="0"/>
              </a:rPr>
              <a:t>Overview of AWS Products and Services</a:t>
            </a:r>
          </a:p>
          <a:p>
            <a:r>
              <a:rPr lang="en-US" sz="2600" b="1" dirty="0">
                <a:latin typeface="Century Schoolbook" panose="02040604050505020304" pitchFamily="18" charset="0"/>
              </a:rPr>
              <a:t>Global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1421475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441" y="2898872"/>
            <a:ext cx="8731711" cy="1117687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latin typeface="Arial Black" panose="020B0A04020102020204" pitchFamily="34" charset="0"/>
              </a:rPr>
              <a:t>Traditional IT and Cloud Computing</a:t>
            </a:r>
            <a:endParaRPr lang="en-US" sz="2800" dirty="0">
              <a:latin typeface="Arial Black" panose="020B0A040201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0153" y="5013953"/>
            <a:ext cx="3291847" cy="329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80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114" t="4736" r="9781" b="8480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5528" y="5698267"/>
            <a:ext cx="2319466" cy="231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3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8654" y="5633651"/>
            <a:ext cx="2448697" cy="244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95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0789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2730" y="5658364"/>
            <a:ext cx="2399270" cy="239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4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1596" y="5708822"/>
            <a:ext cx="2360404" cy="236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54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994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175" y="6009087"/>
            <a:ext cx="1697825" cy="169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542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9163" y="5534797"/>
            <a:ext cx="2646405" cy="264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206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7444" y="5578046"/>
            <a:ext cx="2559908" cy="255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02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22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7760" y="5963987"/>
            <a:ext cx="1788026" cy="17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39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538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55" y="5817765"/>
            <a:ext cx="2080469" cy="208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43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>
                <a:latin typeface="Arial Black" panose="020B0A04020102020204" pitchFamily="34" charset="0"/>
              </a:rPr>
              <a:t>Virtualization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97" y="2150076"/>
            <a:ext cx="11257006" cy="44855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Topics Covered</a:t>
            </a:r>
          </a:p>
          <a:p>
            <a:endParaRPr lang="en-US" b="1" dirty="0">
              <a:latin typeface="Century Schoolbook" panose="02040604050505020304" pitchFamily="18" charset="0"/>
            </a:endParaRPr>
          </a:p>
          <a:p>
            <a:r>
              <a:rPr lang="en-US" b="1" dirty="0">
                <a:latin typeface="Century Schoolbook" panose="02040604050505020304" pitchFamily="18" charset="0"/>
              </a:rPr>
              <a:t>Introduction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Types of Virtualization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VIRTUALIZATION PROCESS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VIRTUAL MACHINE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THE HYPERVISOR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Benefits of Virtualization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415" y="5833885"/>
            <a:ext cx="2048230" cy="204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754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" r="130" b="351"/>
          <a:stretch/>
        </p:blipFill>
        <p:spPr>
          <a:xfrm>
            <a:off x="0" y="0"/>
            <a:ext cx="12175958" cy="683393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46076" y="6060670"/>
            <a:ext cx="1581150" cy="766169"/>
          </a:xfrm>
          <a:prstGeom prst="rect">
            <a:avLst/>
          </a:prstGeom>
          <a:solidFill>
            <a:srgbClr val="EBEBE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9776" y="5846691"/>
            <a:ext cx="1960295" cy="1960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654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76114" y="5863771"/>
            <a:ext cx="1915886" cy="994229"/>
          </a:xfrm>
          <a:prstGeom prst="rect">
            <a:avLst/>
          </a:prstGeom>
          <a:solidFill>
            <a:srgbClr val="2F3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846" y="5636985"/>
            <a:ext cx="2442029" cy="24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454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0819"/>
          <a:stretch/>
        </p:blipFill>
        <p:spPr>
          <a:xfrm>
            <a:off x="0" y="0"/>
            <a:ext cx="12231973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151" y="5664543"/>
            <a:ext cx="2386914" cy="238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13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51886" y="6081486"/>
            <a:ext cx="1640114" cy="776514"/>
          </a:xfrm>
          <a:prstGeom prst="rect">
            <a:avLst/>
          </a:prstGeom>
          <a:solidFill>
            <a:srgbClr val="2F3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7686" y="5745843"/>
            <a:ext cx="2224314" cy="222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834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319657" y="6008914"/>
            <a:ext cx="1872343" cy="849086"/>
          </a:xfrm>
          <a:prstGeom prst="rect">
            <a:avLst/>
          </a:prstGeom>
          <a:solidFill>
            <a:srgbClr val="2F3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529" y="5722745"/>
            <a:ext cx="2270510" cy="227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64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533185" y="5987562"/>
            <a:ext cx="1658815" cy="870438"/>
          </a:xfrm>
          <a:prstGeom prst="rect">
            <a:avLst/>
          </a:prstGeom>
          <a:solidFill>
            <a:srgbClr val="2F39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889" y="5678444"/>
            <a:ext cx="2359111" cy="23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638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6743" y="4125397"/>
            <a:ext cx="1876097" cy="369332"/>
          </a:xfrm>
          <a:prstGeom prst="rect">
            <a:avLst/>
          </a:prstGeom>
          <a:solidFill>
            <a:srgbClr val="24245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Cloud Platform</a:t>
            </a:r>
          </a:p>
        </p:txBody>
      </p:sp>
    </p:spTree>
    <p:extLst>
      <p:ext uri="{BB962C8B-B14F-4D97-AF65-F5344CB8AC3E}">
        <p14:creationId xmlns:p14="http://schemas.microsoft.com/office/powerpoint/2010/main" val="4228780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AWS (Amazon Web Services)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26508"/>
            <a:ext cx="12191999" cy="4831492"/>
          </a:xfrm>
        </p:spPr>
        <p:txBody>
          <a:bodyPr/>
          <a:lstStyle/>
          <a:p>
            <a:r>
              <a:rPr lang="en-US" b="1" dirty="0">
                <a:latin typeface="Century Schoolbook" panose="02040604050505020304" pitchFamily="18" charset="0"/>
              </a:rPr>
              <a:t>Amazon Web Services is a comprehensive suite of cloud computing services that lets you create, operate, and manage a variety of applications. </a:t>
            </a:r>
          </a:p>
          <a:p>
            <a:r>
              <a:rPr lang="en-US" b="1" dirty="0">
                <a:latin typeface="Century Schoolbook" panose="02040604050505020304" pitchFamily="18" charset="0"/>
              </a:rPr>
              <a:t>AWS offers a broad range of services that can be used to power your business and help you increase efficiency and improve your scalability.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889" y="5678444"/>
            <a:ext cx="2359111" cy="235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707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History &amp; Evolution of Aws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1" y="2336800"/>
            <a:ext cx="9220424" cy="432941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9256" y="5674841"/>
            <a:ext cx="1982744" cy="198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9396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Black" panose="020B0A04020102020204" pitchFamily="34" charset="0"/>
              </a:rPr>
              <a:t>Overview of Products and Services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94" t="10668" r="3880" b="10237"/>
          <a:stretch/>
        </p:blipFill>
        <p:spPr>
          <a:xfrm>
            <a:off x="0" y="2002248"/>
            <a:ext cx="12192000" cy="492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93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88292"/>
            <a:ext cx="12191999" cy="4769708"/>
          </a:xfrm>
        </p:spPr>
        <p:txBody>
          <a:bodyPr>
            <a:noAutofit/>
          </a:bodyPr>
          <a:lstStyle/>
          <a:p>
            <a:pPr lvl="0"/>
            <a:r>
              <a:rPr lang="en-US" b="1" dirty="0">
                <a:latin typeface="Century Schoolbook" panose="02040604050505020304" pitchFamily="18" charset="0"/>
              </a:rPr>
              <a:t>Virtualization is the process of simulating  a HARWARE &amp; SOFTWARE resource, such as a server, storage device, or network, in a Virtual  or software environment.</a:t>
            </a:r>
          </a:p>
          <a:p>
            <a:pPr lvl="0"/>
            <a:endParaRPr lang="en-US" b="1" dirty="0">
              <a:latin typeface="Century Schoolbook" panose="02040604050505020304" pitchFamily="18" charset="0"/>
            </a:endParaRPr>
          </a:p>
          <a:p>
            <a:pPr lvl="0"/>
            <a:r>
              <a:rPr lang="en-US" b="1" dirty="0">
                <a:latin typeface="Century Schoolbook" panose="02040604050505020304" pitchFamily="18" charset="0"/>
              </a:rPr>
              <a:t>Importance of virtualization: Virtualization allows for efficient utilization of resources, improved scalability, enhanced flexibility, and cost savings in IT infrastructure.</a:t>
            </a:r>
          </a:p>
          <a:p>
            <a:pPr lvl="0"/>
            <a:endParaRPr lang="en-US" dirty="0"/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5834" y="5914917"/>
            <a:ext cx="1886166" cy="188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94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Global Infrastructure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Century Schoolbook" panose="02040604050505020304" pitchFamily="18" charset="0"/>
              </a:rPr>
              <a:t>Overview</a:t>
            </a:r>
          </a:p>
          <a:p>
            <a:r>
              <a:rPr lang="en-US" sz="2800" b="1" dirty="0">
                <a:latin typeface="Century Schoolbook" panose="02040604050505020304" pitchFamily="18" charset="0"/>
              </a:rPr>
              <a:t>Availability Zones</a:t>
            </a:r>
          </a:p>
          <a:p>
            <a:r>
              <a:rPr lang="en-US" sz="2800" b="1" dirty="0">
                <a:latin typeface="Century Schoolbook" panose="02040604050505020304" pitchFamily="18" charset="0"/>
              </a:rPr>
              <a:t>Edge Locations</a:t>
            </a:r>
          </a:p>
        </p:txBody>
      </p:sp>
    </p:spTree>
    <p:extLst>
      <p:ext uri="{BB962C8B-B14F-4D97-AF65-F5344CB8AC3E}">
        <p14:creationId xmlns:p14="http://schemas.microsoft.com/office/powerpoint/2010/main" val="527005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2140" y="6240161"/>
            <a:ext cx="1409860" cy="61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701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380" y="6067167"/>
            <a:ext cx="1804620" cy="79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127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6023"/>
            <a:ext cx="12192000" cy="532923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1218" y="6165259"/>
            <a:ext cx="1580781" cy="69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9420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5574" y="6079523"/>
            <a:ext cx="1776425" cy="77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259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14" y="-86497"/>
            <a:ext cx="12210613" cy="6953731"/>
          </a:xfrm>
          <a:prstGeom prst="rect">
            <a:avLst/>
          </a:prstGeom>
          <a:solidFill>
            <a:srgbClr val="002063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7972" y="6295777"/>
            <a:ext cx="1304027" cy="57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120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6126"/>
            <a:ext cx="12292148" cy="68518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64" y="6116595"/>
            <a:ext cx="1691831" cy="7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130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9" y="1"/>
            <a:ext cx="12149261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4590" y="6017741"/>
            <a:ext cx="1917409" cy="8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152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5856215"/>
            <a:ext cx="2286000" cy="10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202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0" y="5856215"/>
            <a:ext cx="2286000" cy="10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06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Types of Virtualization</a:t>
            </a:r>
            <a:br>
              <a:rPr lang="en-US" b="1" dirty="0">
                <a:latin typeface="Arial Black" panose="020B0A04020102020204" pitchFamily="34" charset="0"/>
              </a:rPr>
            </a:br>
            <a:endParaRPr 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38864"/>
            <a:ext cx="12191999" cy="4819135"/>
          </a:xfrm>
        </p:spPr>
        <p:txBody>
          <a:bodyPr>
            <a:normAutofit/>
          </a:bodyPr>
          <a:lstStyle/>
          <a:p>
            <a:pPr lvl="0" algn="just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Server Virtualization: </a:t>
            </a:r>
            <a:r>
              <a:rPr lang="en-US" b="1" dirty="0">
                <a:latin typeface="Century Schoolbook" panose="02040604050505020304" pitchFamily="18" charset="0"/>
              </a:rPr>
              <a:t>Involves creating multiple virtual servers on a single physical server, allowing for consolidation of servers and efficient resource allocation.</a:t>
            </a:r>
          </a:p>
          <a:p>
            <a:pPr marL="0" lvl="0" indent="0" algn="just">
              <a:buNone/>
            </a:pPr>
            <a:endParaRPr lang="en-US" b="1" dirty="0">
              <a:latin typeface="Century Schoolbook" panose="02040604050505020304" pitchFamily="18" charset="0"/>
            </a:endParaRPr>
          </a:p>
          <a:p>
            <a:pPr lvl="0" algn="just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Storage Virtualization: </a:t>
            </a:r>
            <a:r>
              <a:rPr lang="en-US" b="1" dirty="0">
                <a:latin typeface="Century Schoolbook" panose="02040604050505020304" pitchFamily="18" charset="0"/>
              </a:rPr>
              <a:t>Involves abstracting physical storage devices into virtual storage pools, enabling easier management and utilization of storage resources.</a:t>
            </a:r>
          </a:p>
          <a:p>
            <a:pPr marL="0" lvl="0" indent="0" algn="just">
              <a:buNone/>
            </a:pPr>
            <a:endParaRPr lang="en-US" b="1" dirty="0">
              <a:latin typeface="Century Schoolbook" panose="02040604050505020304" pitchFamily="18" charset="0"/>
            </a:endParaRPr>
          </a:p>
          <a:p>
            <a:pPr lvl="0" algn="just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Network Virtualization:</a:t>
            </a:r>
            <a:r>
              <a:rPr lang="en-US" b="1" dirty="0">
                <a:latin typeface="Century Schoolbook" panose="02040604050505020304" pitchFamily="18" charset="0"/>
              </a:rPr>
              <a:t> Involves creating virtual networks on top of physical networks, providing flexibility and agility in network configurations.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183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" y="-14078"/>
            <a:ext cx="12185694" cy="687207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1970" y="6104237"/>
            <a:ext cx="1720029" cy="75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7762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2645"/>
            <a:ext cx="12192000" cy="68806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7548" y="6203091"/>
            <a:ext cx="1494451" cy="65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72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VIRTUALIZATION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4401" y="2153118"/>
            <a:ext cx="9639457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b="1" dirty="0">
                <a:latin typeface="Century Schoolbook" panose="02040604050505020304" pitchFamily="18" charset="0"/>
              </a:rPr>
              <a:t>In traditional way a business operates by having one machine for one application.</a:t>
            </a:r>
          </a:p>
        </p:txBody>
      </p:sp>
      <p:sp>
        <p:nvSpPr>
          <p:cNvPr id="7" name="Rectangle 6"/>
          <p:cNvSpPr/>
          <p:nvPr/>
        </p:nvSpPr>
        <p:spPr>
          <a:xfrm>
            <a:off x="116385" y="3123010"/>
            <a:ext cx="22223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entury Schoolbook" panose="02040604050505020304" pitchFamily="18" charset="0"/>
              </a:rPr>
              <a:t>For Example.</a:t>
            </a: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06" b="72917" l="51250" r="66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629" r="8333" b="22223"/>
          <a:stretch/>
        </p:blipFill>
        <p:spPr bwMode="auto">
          <a:xfrm>
            <a:off x="1227562" y="3331172"/>
            <a:ext cx="38100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06" b="72917" l="51250" r="66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629" r="8333" b="22223"/>
          <a:stretch/>
        </p:blipFill>
        <p:spPr bwMode="auto">
          <a:xfrm>
            <a:off x="3842874" y="3307676"/>
            <a:ext cx="3810000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306" b="72917" l="51250" r="66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9629" r="8333" b="22223"/>
          <a:stretch/>
        </p:blipFill>
        <p:spPr bwMode="auto">
          <a:xfrm>
            <a:off x="6855150" y="3288891"/>
            <a:ext cx="3708801" cy="241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21319" y="5380672"/>
            <a:ext cx="1619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EMAIL SERVER</a:t>
            </a:r>
          </a:p>
          <a:p>
            <a:pPr algn="ctr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RUNS ON </a:t>
            </a:r>
          </a:p>
          <a:p>
            <a:pPr algn="ctr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WINDOWS OS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52174" y="5469513"/>
            <a:ext cx="1785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WEB SERVER</a:t>
            </a:r>
          </a:p>
          <a:p>
            <a:pPr algn="ctr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RUNS ON </a:t>
            </a:r>
          </a:p>
          <a:p>
            <a:pPr algn="ctr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LINUX OS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541696" y="5519171"/>
            <a:ext cx="2164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DATABASE SERVER</a:t>
            </a:r>
          </a:p>
          <a:p>
            <a:pPr algn="ctr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RUNS ON </a:t>
            </a:r>
          </a:p>
          <a:p>
            <a:pPr algn="ctr"/>
            <a:r>
              <a:rPr lang="en-US" b="1" dirty="0">
                <a:solidFill>
                  <a:srgbClr val="66FFCC"/>
                </a:solidFill>
                <a:latin typeface="Century Schoolbook" panose="02040604050505020304" pitchFamily="18" charset="0"/>
              </a:rPr>
              <a:t>UNIX OS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41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402" y="753227"/>
            <a:ext cx="9613861" cy="1080938"/>
          </a:xfrm>
        </p:spPr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VIRTUALIZATION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2026508"/>
            <a:ext cx="12192000" cy="4831492"/>
          </a:xfrm>
        </p:spPr>
        <p:txBody>
          <a:bodyPr/>
          <a:lstStyle/>
          <a:p>
            <a:pPr algn="just"/>
            <a:r>
              <a:rPr lang="en-US" b="1" dirty="0">
                <a:latin typeface="Century Schoolbook" panose="02040604050505020304" pitchFamily="18" charset="0"/>
              </a:rPr>
              <a:t>But instead of having three servers running one application each. What if just one server could do as good and do it more efficiently.</a:t>
            </a:r>
          </a:p>
          <a:p>
            <a:pPr marL="0" indent="0" algn="just">
              <a:buNone/>
            </a:pPr>
            <a:endParaRPr lang="en-US" b="1" dirty="0">
              <a:latin typeface="Century Schoolbook" panose="02040604050505020304" pitchFamily="18" charset="0"/>
            </a:endParaRPr>
          </a:p>
          <a:p>
            <a:pPr algn="just"/>
            <a:r>
              <a:rPr lang="en-US" b="1" dirty="0">
                <a:latin typeface="Century Schoolbook" panose="02040604050505020304" pitchFamily="18" charset="0"/>
              </a:rPr>
              <a:t>So basically one server can take place of the three and all the applications and run their different operating systems this is what VIRTUALIZATION does.</a:t>
            </a:r>
          </a:p>
          <a:p>
            <a:pPr marL="0" indent="0" algn="just">
              <a:buNone/>
            </a:pPr>
            <a:endParaRPr lang="en-US" b="1" dirty="0">
              <a:latin typeface="Century Schoolbook" panose="02040604050505020304" pitchFamily="18" charset="0"/>
            </a:endParaRPr>
          </a:p>
          <a:p>
            <a:pPr algn="just"/>
            <a:r>
              <a:rPr lang="en-US" b="1" dirty="0">
                <a:latin typeface="Century Schoolbook" panose="02040604050505020304" pitchFamily="18" charset="0"/>
              </a:rPr>
              <a:t>Its basically consolidating all of these physical servers with their different OS ,applications and running them on just one physical  server in a virtual environment.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99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VIRTUAL MACHINE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8</a:t>
            </a:fld>
            <a:endParaRPr lang="en-US"/>
          </a:p>
        </p:txBody>
      </p:sp>
      <p:sp>
        <p:nvSpPr>
          <p:cNvPr id="4" name="object 3"/>
          <p:cNvSpPr txBox="1"/>
          <p:nvPr/>
        </p:nvSpPr>
        <p:spPr>
          <a:xfrm>
            <a:off x="0" y="1989438"/>
            <a:ext cx="12192000" cy="220060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lr>
                <a:srgbClr val="000000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200" b="1" dirty="0">
                <a:latin typeface="Century Schoolbook" panose="02040604050505020304" pitchFamily="18" charset="0"/>
                <a:cs typeface="Tahoma"/>
              </a:rPr>
              <a:t>Virtualization</a:t>
            </a:r>
            <a:r>
              <a:rPr sz="2200" b="1" spc="-125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20" dirty="0">
                <a:latin typeface="Century Schoolbook" panose="02040604050505020304" pitchFamily="18" charset="0"/>
                <a:cs typeface="Tahoma"/>
              </a:rPr>
              <a:t>creates</a:t>
            </a:r>
            <a:r>
              <a:rPr sz="2200" b="1" spc="-13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10" dirty="0">
                <a:latin typeface="Century Schoolbook" panose="02040604050505020304" pitchFamily="18" charset="0"/>
                <a:cs typeface="Tahoma"/>
              </a:rPr>
              <a:t>virtual</a:t>
            </a:r>
            <a:r>
              <a:rPr sz="2200" b="1" spc="-12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25" dirty="0">
                <a:latin typeface="Century Schoolbook" panose="02040604050505020304" pitchFamily="18" charset="0"/>
                <a:cs typeface="Tahoma"/>
              </a:rPr>
              <a:t>hardware</a:t>
            </a:r>
            <a:r>
              <a:rPr sz="2200" b="1" spc="-13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5" dirty="0">
                <a:latin typeface="Century Schoolbook" panose="02040604050505020304" pitchFamily="18" charset="0"/>
                <a:cs typeface="Tahoma"/>
              </a:rPr>
              <a:t>by</a:t>
            </a:r>
            <a:r>
              <a:rPr sz="2200" b="1" spc="-125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dirty="0">
                <a:latin typeface="Century Schoolbook" panose="02040604050505020304" pitchFamily="18" charset="0"/>
                <a:cs typeface="Tahoma"/>
              </a:rPr>
              <a:t>cloning</a:t>
            </a:r>
            <a:r>
              <a:rPr sz="2200" b="1" spc="-13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15" dirty="0">
                <a:latin typeface="Century Schoolbook" panose="02040604050505020304" pitchFamily="18" charset="0"/>
                <a:cs typeface="Tahoma"/>
              </a:rPr>
              <a:t>physical</a:t>
            </a:r>
            <a:r>
              <a:rPr sz="2200" b="1" spc="-12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25" dirty="0">
                <a:latin typeface="Century Schoolbook" panose="02040604050505020304" pitchFamily="18" charset="0"/>
                <a:cs typeface="Tahoma"/>
              </a:rPr>
              <a:t>hardware</a:t>
            </a:r>
            <a:r>
              <a:rPr lang="en-US" sz="2200" b="1" spc="-25" dirty="0">
                <a:latin typeface="Century Schoolbook" panose="02040604050505020304" pitchFamily="18" charset="0"/>
                <a:cs typeface="Tahoma"/>
              </a:rPr>
              <a:t>.</a:t>
            </a:r>
            <a:endParaRPr sz="2200" b="1" dirty="0">
              <a:latin typeface="Century Schoolbook" panose="02040604050505020304" pitchFamily="18" charset="0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2135"/>
              </a:spcBef>
              <a:buClr>
                <a:srgbClr val="000000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200" b="1" spc="-80" dirty="0">
                <a:latin typeface="Century Schoolbook" panose="02040604050505020304" pitchFamily="18" charset="0"/>
                <a:cs typeface="Tahoma"/>
              </a:rPr>
              <a:t>The</a:t>
            </a:r>
            <a:r>
              <a:rPr sz="2200" b="1" spc="-13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20" dirty="0">
                <a:latin typeface="Century Schoolbook" panose="02040604050505020304" pitchFamily="18" charset="0"/>
                <a:cs typeface="Tahoma"/>
              </a:rPr>
              <a:t>hypervisor</a:t>
            </a:r>
            <a:r>
              <a:rPr sz="2200" b="1" spc="-12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45" dirty="0">
                <a:latin typeface="Century Schoolbook" panose="02040604050505020304" pitchFamily="18" charset="0"/>
                <a:cs typeface="Tahoma"/>
              </a:rPr>
              <a:t>uses</a:t>
            </a:r>
            <a:r>
              <a:rPr sz="2200" b="1" spc="-125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10" dirty="0">
                <a:latin typeface="Century Schoolbook" panose="02040604050505020304" pitchFamily="18" charset="0"/>
                <a:cs typeface="Tahoma"/>
              </a:rPr>
              <a:t>virtual</a:t>
            </a:r>
            <a:r>
              <a:rPr sz="2200" b="1" spc="-114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25" dirty="0">
                <a:latin typeface="Century Schoolbook" panose="02040604050505020304" pitchFamily="18" charset="0"/>
                <a:cs typeface="Tahoma"/>
              </a:rPr>
              <a:t>hardware</a:t>
            </a:r>
            <a:r>
              <a:rPr sz="2200" b="1" spc="-125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45" dirty="0">
                <a:latin typeface="Century Schoolbook" panose="02040604050505020304" pitchFamily="18" charset="0"/>
                <a:cs typeface="Tahoma"/>
              </a:rPr>
              <a:t>to</a:t>
            </a:r>
            <a:r>
              <a:rPr sz="2200" b="1" spc="-12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15" dirty="0">
                <a:latin typeface="Century Schoolbook" panose="02040604050505020304" pitchFamily="18" charset="0"/>
                <a:cs typeface="Tahoma"/>
              </a:rPr>
              <a:t>create</a:t>
            </a:r>
            <a:r>
              <a:rPr sz="2200" b="1" spc="-125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60" dirty="0">
                <a:latin typeface="Century Schoolbook" panose="02040604050505020304" pitchFamily="18" charset="0"/>
                <a:cs typeface="Tahoma"/>
              </a:rPr>
              <a:t>a</a:t>
            </a:r>
            <a:r>
              <a:rPr sz="2200" b="1" spc="-12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10" dirty="0">
                <a:latin typeface="Century Schoolbook" panose="02040604050505020304" pitchFamily="18" charset="0"/>
                <a:cs typeface="Tahoma"/>
              </a:rPr>
              <a:t>virtual</a:t>
            </a:r>
            <a:r>
              <a:rPr sz="2200" b="1" spc="-114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20" dirty="0">
                <a:latin typeface="Century Schoolbook" panose="02040604050505020304" pitchFamily="18" charset="0"/>
                <a:cs typeface="Tahoma"/>
              </a:rPr>
              <a:t>machine</a:t>
            </a:r>
            <a:r>
              <a:rPr sz="2200" b="1" spc="-125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15" dirty="0">
                <a:latin typeface="Century Schoolbook" panose="02040604050505020304" pitchFamily="18" charset="0"/>
                <a:cs typeface="Tahoma"/>
              </a:rPr>
              <a:t>(VM)</a:t>
            </a:r>
            <a:r>
              <a:rPr lang="en-US" sz="2200" b="1" spc="-15" dirty="0">
                <a:latin typeface="Century Schoolbook" panose="02040604050505020304" pitchFamily="18" charset="0"/>
                <a:cs typeface="Tahoma"/>
              </a:rPr>
              <a:t>.</a:t>
            </a:r>
            <a:endParaRPr sz="2200" b="1" dirty="0">
              <a:latin typeface="Century Schoolbook" panose="02040604050505020304" pitchFamily="18" charset="0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2255"/>
              </a:spcBef>
              <a:buClr>
                <a:srgbClr val="000000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200" b="1" spc="85" dirty="0">
                <a:latin typeface="Century Schoolbook" panose="02040604050505020304" pitchFamily="18" charset="0"/>
                <a:cs typeface="Tahoma"/>
              </a:rPr>
              <a:t>A</a:t>
            </a:r>
            <a:r>
              <a:rPr sz="2200" b="1" spc="-13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70" dirty="0">
                <a:latin typeface="Century Schoolbook" panose="02040604050505020304" pitchFamily="18" charset="0"/>
                <a:cs typeface="Tahoma"/>
              </a:rPr>
              <a:t>V</a:t>
            </a:r>
            <a:r>
              <a:rPr sz="2200" b="1" spc="155" dirty="0">
                <a:latin typeface="Century Schoolbook" panose="02040604050505020304" pitchFamily="18" charset="0"/>
                <a:cs typeface="Tahoma"/>
              </a:rPr>
              <a:t>M</a:t>
            </a:r>
            <a:r>
              <a:rPr sz="2200" b="1" spc="-135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10" dirty="0">
                <a:latin typeface="Century Schoolbook" panose="02040604050505020304" pitchFamily="18" charset="0"/>
                <a:cs typeface="Tahoma"/>
              </a:rPr>
              <a:t>i</a:t>
            </a:r>
            <a:r>
              <a:rPr sz="2200" b="1" spc="-65" dirty="0">
                <a:latin typeface="Century Schoolbook" panose="02040604050505020304" pitchFamily="18" charset="0"/>
                <a:cs typeface="Tahoma"/>
              </a:rPr>
              <a:t>s</a:t>
            </a:r>
            <a:r>
              <a:rPr sz="2200" b="1" spc="-13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60" dirty="0">
                <a:latin typeface="Century Schoolbook" panose="02040604050505020304" pitchFamily="18" charset="0"/>
                <a:cs typeface="Tahoma"/>
              </a:rPr>
              <a:t>a</a:t>
            </a:r>
            <a:r>
              <a:rPr sz="2200" b="1" spc="-125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40" dirty="0">
                <a:latin typeface="Century Schoolbook" panose="02040604050505020304" pitchFamily="18" charset="0"/>
                <a:cs typeface="Tahoma"/>
              </a:rPr>
              <a:t>se</a:t>
            </a:r>
            <a:r>
              <a:rPr sz="2200" b="1" spc="60" dirty="0">
                <a:latin typeface="Century Schoolbook" panose="02040604050505020304" pitchFamily="18" charset="0"/>
                <a:cs typeface="Tahoma"/>
              </a:rPr>
              <a:t>t</a:t>
            </a:r>
            <a:r>
              <a:rPr sz="2200" b="1" spc="-13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30" dirty="0">
                <a:latin typeface="Century Schoolbook" panose="02040604050505020304" pitchFamily="18" charset="0"/>
                <a:cs typeface="Tahoma"/>
              </a:rPr>
              <a:t>o</a:t>
            </a:r>
            <a:r>
              <a:rPr sz="2200" b="1" spc="15" dirty="0">
                <a:latin typeface="Century Schoolbook" panose="02040604050505020304" pitchFamily="18" charset="0"/>
                <a:cs typeface="Tahoma"/>
              </a:rPr>
              <a:t>f</a:t>
            </a:r>
            <a:r>
              <a:rPr sz="2200" b="1" spc="-13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10" dirty="0">
                <a:latin typeface="Century Schoolbook" panose="02040604050505020304" pitchFamily="18" charset="0"/>
                <a:cs typeface="Tahoma"/>
              </a:rPr>
              <a:t>f</a:t>
            </a:r>
            <a:r>
              <a:rPr sz="2200" b="1" spc="15" dirty="0">
                <a:latin typeface="Century Schoolbook" panose="02040604050505020304" pitchFamily="18" charset="0"/>
                <a:cs typeface="Tahoma"/>
              </a:rPr>
              <a:t>i</a:t>
            </a:r>
            <a:r>
              <a:rPr sz="2200" b="1" spc="10" dirty="0">
                <a:latin typeface="Century Schoolbook" panose="02040604050505020304" pitchFamily="18" charset="0"/>
                <a:cs typeface="Tahoma"/>
              </a:rPr>
              <a:t>l</a:t>
            </a:r>
            <a:r>
              <a:rPr sz="2200" b="1" spc="-15" dirty="0">
                <a:latin typeface="Century Schoolbook" panose="02040604050505020304" pitchFamily="18" charset="0"/>
                <a:cs typeface="Tahoma"/>
              </a:rPr>
              <a:t>e</a:t>
            </a:r>
            <a:r>
              <a:rPr sz="2200" b="1" spc="-65" dirty="0">
                <a:latin typeface="Century Schoolbook" panose="02040604050505020304" pitchFamily="18" charset="0"/>
                <a:cs typeface="Tahoma"/>
              </a:rPr>
              <a:t>s</a:t>
            </a:r>
            <a:r>
              <a:rPr lang="en-US" sz="2200" b="1" spc="-65" dirty="0">
                <a:latin typeface="Century Schoolbook" panose="02040604050505020304" pitchFamily="18" charset="0"/>
                <a:cs typeface="Tahoma"/>
              </a:rPr>
              <a:t>.</a:t>
            </a:r>
            <a:endParaRPr sz="2200" b="1" dirty="0">
              <a:latin typeface="Century Schoolbook" panose="02040604050505020304" pitchFamily="18" charset="0"/>
              <a:cs typeface="Tahoma"/>
            </a:endParaRPr>
          </a:p>
          <a:p>
            <a:pPr marL="298450" indent="-285750">
              <a:lnSpc>
                <a:spcPct val="100000"/>
              </a:lnSpc>
              <a:spcBef>
                <a:spcPts val="2135"/>
              </a:spcBef>
              <a:buClr>
                <a:srgbClr val="000000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200" b="1" spc="20" dirty="0">
                <a:latin typeface="Century Schoolbook" panose="02040604050505020304" pitchFamily="18" charset="0"/>
                <a:cs typeface="Tahoma"/>
              </a:rPr>
              <a:t>With</a:t>
            </a:r>
            <a:r>
              <a:rPr sz="2200" b="1" spc="-12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60" dirty="0">
                <a:latin typeface="Century Schoolbook" panose="02040604050505020304" pitchFamily="18" charset="0"/>
                <a:cs typeface="Tahoma"/>
              </a:rPr>
              <a:t>a</a:t>
            </a:r>
            <a:r>
              <a:rPr sz="2200" b="1" spc="-114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20" dirty="0">
                <a:latin typeface="Century Schoolbook" panose="02040604050505020304" pitchFamily="18" charset="0"/>
                <a:cs typeface="Tahoma"/>
              </a:rPr>
              <a:t>hypervisor</a:t>
            </a:r>
            <a:r>
              <a:rPr sz="2200" b="1" spc="-114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25" dirty="0">
                <a:latin typeface="Century Schoolbook" panose="02040604050505020304" pitchFamily="18" charset="0"/>
                <a:cs typeface="Tahoma"/>
              </a:rPr>
              <a:t>and</a:t>
            </a:r>
            <a:r>
              <a:rPr sz="2200" b="1" spc="-11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dirty="0">
                <a:latin typeface="Century Schoolbook" panose="02040604050505020304" pitchFamily="18" charset="0"/>
                <a:cs typeface="Tahoma"/>
              </a:rPr>
              <a:t>VMs,</a:t>
            </a:r>
            <a:r>
              <a:rPr sz="2200" b="1" spc="-12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5" dirty="0">
                <a:latin typeface="Century Schoolbook" panose="02040604050505020304" pitchFamily="18" charset="0"/>
                <a:cs typeface="Tahoma"/>
              </a:rPr>
              <a:t>one</a:t>
            </a:r>
            <a:r>
              <a:rPr sz="2200" b="1" spc="-12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5" dirty="0">
                <a:latin typeface="Century Schoolbook" panose="02040604050505020304" pitchFamily="18" charset="0"/>
                <a:cs typeface="Tahoma"/>
              </a:rPr>
              <a:t>computer</a:t>
            </a:r>
            <a:r>
              <a:rPr sz="2200" b="1" spc="-114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25" dirty="0">
                <a:latin typeface="Century Schoolbook" panose="02040604050505020304" pitchFamily="18" charset="0"/>
                <a:cs typeface="Tahoma"/>
              </a:rPr>
              <a:t>can</a:t>
            </a:r>
            <a:r>
              <a:rPr sz="2200" b="1" spc="-114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45" dirty="0">
                <a:latin typeface="Century Schoolbook" panose="02040604050505020304" pitchFamily="18" charset="0"/>
                <a:cs typeface="Tahoma"/>
              </a:rPr>
              <a:t>run</a:t>
            </a:r>
            <a:r>
              <a:rPr sz="2200" b="1" spc="-12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5" dirty="0">
                <a:latin typeface="Century Schoolbook" panose="02040604050505020304" pitchFamily="18" charset="0"/>
                <a:cs typeface="Tahoma"/>
              </a:rPr>
              <a:t>multiple</a:t>
            </a:r>
            <a:r>
              <a:rPr sz="2200" b="1" spc="-120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40" dirty="0">
                <a:latin typeface="Century Schoolbook" panose="02040604050505020304" pitchFamily="18" charset="0"/>
                <a:cs typeface="Tahoma"/>
              </a:rPr>
              <a:t>OS</a:t>
            </a:r>
            <a:r>
              <a:rPr sz="2200" b="1" spc="-125" dirty="0">
                <a:latin typeface="Century Schoolbook" panose="02040604050505020304" pitchFamily="18" charset="0"/>
                <a:cs typeface="Tahoma"/>
              </a:rPr>
              <a:t> </a:t>
            </a:r>
            <a:r>
              <a:rPr sz="2200" b="1" spc="-20" dirty="0">
                <a:latin typeface="Century Schoolbook" panose="02040604050505020304" pitchFamily="18" charset="0"/>
                <a:cs typeface="Tahoma"/>
              </a:rPr>
              <a:t>simultaneously</a:t>
            </a:r>
            <a:r>
              <a:rPr lang="en-US" sz="2200" b="1" spc="-20" dirty="0">
                <a:latin typeface="Century Schoolbook" panose="02040604050505020304" pitchFamily="18" charset="0"/>
                <a:cs typeface="Tahoma"/>
              </a:rPr>
              <a:t>.</a:t>
            </a:r>
            <a:endParaRPr sz="2200" b="1" dirty="0">
              <a:latin typeface="Century Schoolbook" panose="02040604050505020304" pitchFamily="18" charset="0"/>
              <a:cs typeface="Tahoma"/>
            </a:endParaRPr>
          </a:p>
        </p:txBody>
      </p:sp>
      <p:pic>
        <p:nvPicPr>
          <p:cNvPr id="5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77081" y="4190040"/>
            <a:ext cx="7661189" cy="26679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2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VIRTUALIZATION MACHINE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5F76D1-8EB7-4F0C-8EE5-F13FAC223DD0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62" b="95586" l="7576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22" y="2136829"/>
            <a:ext cx="3671870" cy="38683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4420" y="5934670"/>
            <a:ext cx="2857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This server is running three VIRTUAL MACHINE</a:t>
            </a:r>
          </a:p>
          <a:p>
            <a:endParaRPr lang="en-US" b="1" dirty="0">
              <a:latin typeface="Century Schoolbook" panose="02040604050505020304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49009" y="2532183"/>
            <a:ext cx="6848256" cy="4214605"/>
          </a:xfrm>
          <a:prstGeom prst="rect">
            <a:avLst/>
          </a:prstGeom>
        </p:spPr>
        <p:txBody>
          <a:bodyPr>
            <a:noAutofit/>
          </a:bodyPr>
          <a:lstStyle>
            <a:lvl1pPr marL="342904" indent="-342904" algn="l" defTabSz="457206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1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9" indent="-285753" algn="l" defTabSz="457206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15" indent="-228604" algn="l" defTabSz="457206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1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21" indent="-228604" algn="l" defTabSz="457206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27" indent="-228604" algn="l" defTabSz="457206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32" indent="-228604" algn="l" defTabSz="457206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38" indent="-228604" algn="l" defTabSz="457206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44" indent="-228604" algn="l" defTabSz="457206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49" indent="-228604" algn="l" defTabSz="457206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200" b="1" dirty="0">
                <a:latin typeface="Century Schoolbook" panose="02040604050505020304" pitchFamily="18" charset="0"/>
              </a:rPr>
              <a:t>Its running three different applications such as EMAIL SERVER , WEB SEERVER , DATABASE SERVER. also runs different operating system.</a:t>
            </a:r>
          </a:p>
          <a:p>
            <a:pPr algn="just"/>
            <a:r>
              <a:rPr lang="en-US" sz="2200" b="1" dirty="0">
                <a:latin typeface="Century Schoolbook" panose="02040604050505020304" pitchFamily="18" charset="0"/>
              </a:rPr>
              <a:t>And its doing these all by using software</a:t>
            </a:r>
          </a:p>
          <a:p>
            <a:pPr algn="just"/>
            <a:r>
              <a:rPr lang="en-US" sz="2200" b="1" dirty="0">
                <a:latin typeface="Century Schoolbook" panose="02040604050505020304" pitchFamily="18" charset="0"/>
              </a:rPr>
              <a:t>It does it so well when user interact with virtual server they feel like interact</a:t>
            </a:r>
          </a:p>
          <a:p>
            <a:pPr marL="0" indent="0" algn="just">
              <a:buNone/>
            </a:pPr>
            <a:r>
              <a:rPr lang="en-US" sz="2200" b="1" dirty="0">
                <a:latin typeface="Century Schoolbook" panose="02040604050505020304" pitchFamily="18" charset="0"/>
              </a:rPr>
              <a:t>     physical server</a:t>
            </a:r>
          </a:p>
          <a:p>
            <a:pPr marL="0" indent="0" algn="just">
              <a:buFont typeface="Wingdings 3" charset="2"/>
              <a:buNone/>
            </a:pPr>
            <a:endParaRPr lang="en-US" sz="2200" b="1" dirty="0">
              <a:latin typeface="Century Schoolbook" panose="020406040505050203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97" y="5785148"/>
            <a:ext cx="2145703" cy="214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669516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403</TotalTime>
  <Words>890</Words>
  <Application>Microsoft Office PowerPoint</Application>
  <PresentationFormat>Widescreen</PresentationFormat>
  <Paragraphs>147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Arial Black</vt:lpstr>
      <vt:lpstr>Arial MT</vt:lpstr>
      <vt:lpstr>Century Schoolbook</vt:lpstr>
      <vt:lpstr>Trebuchet MS</vt:lpstr>
      <vt:lpstr>Wingdings</vt:lpstr>
      <vt:lpstr>Wingdings 3</vt:lpstr>
      <vt:lpstr>Berlin</vt:lpstr>
      <vt:lpstr>  AWS &amp; AZURE  </vt:lpstr>
      <vt:lpstr>Day-1 Topics</vt:lpstr>
      <vt:lpstr>Virtualization</vt:lpstr>
      <vt:lpstr>Introduction</vt:lpstr>
      <vt:lpstr>Types of Virtualization </vt:lpstr>
      <vt:lpstr>VIRTUALIZATION PROCESS</vt:lpstr>
      <vt:lpstr>VIRTUALIZATION PROCESS</vt:lpstr>
      <vt:lpstr>VIRTUAL MACHINE</vt:lpstr>
      <vt:lpstr>VIRTUALIZATION MACHINE</vt:lpstr>
      <vt:lpstr>THE HYPERVISOR</vt:lpstr>
      <vt:lpstr>HYPERVISOR</vt:lpstr>
      <vt:lpstr>TYPE 1 HYPERVISOR</vt:lpstr>
      <vt:lpstr>TYPE 1 HYPERVISOR</vt:lpstr>
      <vt:lpstr>TYPE 1 HYPERVISOR</vt:lpstr>
      <vt:lpstr>TYPE 2 HYPERVISOR</vt:lpstr>
      <vt:lpstr>TYPE 2 HYPERVISOR</vt:lpstr>
      <vt:lpstr>TYPE 2 HYPERVISOR</vt:lpstr>
      <vt:lpstr>Benefits of Virtualization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AWS (Amazon Web Services)</vt:lpstr>
      <vt:lpstr>History &amp; Evolution of Aws</vt:lpstr>
      <vt:lpstr>Overview of Products and Services</vt:lpstr>
      <vt:lpstr>Global Infrastructure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Day-1  Networking Basics</dc:title>
  <dc:creator>isysway-pc</dc:creator>
  <cp:lastModifiedBy>rubini sekar</cp:lastModifiedBy>
  <cp:revision>76</cp:revision>
  <dcterms:created xsi:type="dcterms:W3CDTF">2023-12-23T05:21:40Z</dcterms:created>
  <dcterms:modified xsi:type="dcterms:W3CDTF">2024-07-31T13:30:04Z</dcterms:modified>
</cp:coreProperties>
</file>